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7"/>
  </p:notesMasterIdLst>
  <p:sldIdLst>
    <p:sldId id="259" r:id="rId6"/>
  </p:sldIdLst>
  <p:sldSz cx="6858000" cy="9144000" type="letter"/>
  <p:notesSz cx="6858000"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2B"/>
    <a:srgbClr val="002B45"/>
    <a:srgbClr val="FFD530"/>
    <a:srgbClr val="FEC200"/>
    <a:srgbClr val="EDC87E"/>
    <a:srgbClr val="FF0000"/>
    <a:srgbClr val="0000FF"/>
    <a:srgbClr val="FF0066"/>
    <a:srgbClr val="FFFF66"/>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3979" autoAdjust="0"/>
  </p:normalViewPr>
  <p:slideViewPr>
    <p:cSldViewPr snapToGrid="0">
      <p:cViewPr>
        <p:scale>
          <a:sx n="200" d="100"/>
          <a:sy n="200" d="100"/>
        </p:scale>
        <p:origin x="480" y="-68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884614" y="0"/>
            <a:ext cx="2971800" cy="463647"/>
          </a:xfrm>
          <a:prstGeom prst="rect">
            <a:avLst/>
          </a:prstGeom>
        </p:spPr>
        <p:txBody>
          <a:bodyPr vert="horz" lIns="92492" tIns="46246" rIns="92492" bIns="46246" rtlCol="0"/>
          <a:lstStyle>
            <a:lvl1pPr algn="r">
              <a:defRPr sz="1200"/>
            </a:lvl1pPr>
          </a:lstStyle>
          <a:p>
            <a:fld id="{65E0C8F1-D2CA-4C07-B591-7CD1A8914A71}" type="datetimeFigureOut">
              <a:rPr lang="en-US" smtClean="0"/>
              <a:t>24-Oct-22</a:t>
            </a:fld>
            <a:endParaRPr lang="en-US" dirty="0"/>
          </a:p>
        </p:txBody>
      </p:sp>
      <p:sp>
        <p:nvSpPr>
          <p:cNvPr id="4" name="Slide Image Placeholder 3"/>
          <p:cNvSpPr>
            <a:spLocks noGrp="1" noRot="1" noChangeAspect="1"/>
          </p:cNvSpPr>
          <p:nvPr>
            <p:ph type="sldImg" idx="2"/>
          </p:nvPr>
        </p:nvSpPr>
        <p:spPr>
          <a:xfrm>
            <a:off x="2260600" y="1154113"/>
            <a:ext cx="2336800" cy="3119437"/>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85800" y="4447154"/>
            <a:ext cx="5486400" cy="3638580"/>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4"/>
            <a:ext cx="2971800" cy="463646"/>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777194"/>
            <a:ext cx="2971800" cy="463646"/>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2681926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5C78CAC-8069-4229-BD2E-0B23D38792FE}"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6490B6-9C63-4426-8942-2D3B7839C274}"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97CC55-EF13-4451-B511-DE932CDF1BB8}"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D54D8-AA0C-4E63-8430-683A9ADD0965}"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8DAF0B-FC82-4776-ABD1-83669CF205AA}" type="datetime1">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16840B-C047-4D5F-9E64-5A492050771A}" type="datetime1">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31BDC7-5889-4A18-85A1-D6B9BF8DE17E}" type="datetime1">
              <a:rPr lang="en-US" smtClean="0"/>
              <a:t>24-Oct-22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D23C15-AC6B-43A9-84A6-4F7C059D3199}" type="datetime1">
              <a:rPr lang="en-US" smtClean="0"/>
              <a:t>24-Oct-22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13DD9-BDB7-4F2A-8C17-9D7FCE5C66CF}" type="datetime1">
              <a:rPr lang="en-US" smtClean="0"/>
              <a:t>24-Oct-22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C05C7A-4612-451F-8172-EAD723967E32}" type="datetime1">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5A8D10D-E77E-4478-AB56-51535E63CD75}" type="datetime1">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653D325-FC94-4D32-A026-5845F629B39D}" type="datetime1">
              <a:rPr lang="en-US" smtClean="0"/>
              <a:t>24-Oct-22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p:cNvSpPr>
          <p:nvPr/>
        </p:nvSpPr>
        <p:spPr>
          <a:xfrm>
            <a:off x="98124" y="1601179"/>
            <a:ext cx="6458251" cy="7220469"/>
          </a:xfrm>
          <a:prstGeom prst="rect">
            <a:avLst/>
          </a:prstGeom>
          <a:noFill/>
        </p:spPr>
        <p:txBody>
          <a:bodyPr wrap="square" numCol="3" spcCol="91440" rtlCol="0">
            <a:noAutofit/>
          </a:bodyPr>
          <a:lstStyle/>
          <a:p>
            <a:pPr indent="91440"/>
            <a:r>
              <a:rPr lang="en-US" sz="1000" dirty="0">
                <a:latin typeface="Times New Roman" panose="02020603050405020304" pitchFamily="18" charset="0"/>
                <a:cs typeface="Times New Roman" panose="02020603050405020304" pitchFamily="18" charset="0"/>
              </a:rPr>
              <a:t>On 12 August 2022, the Secretary of Defense released DODI 5400.17, establishing the first department-wide social media policy. </a:t>
            </a:r>
          </a:p>
          <a:p>
            <a:pPr indent="91440"/>
            <a:r>
              <a:rPr lang="en-US" sz="1000" dirty="0">
                <a:latin typeface="Times New Roman" panose="02020603050405020304" pitchFamily="18" charset="0"/>
                <a:cs typeface="Times New Roman" panose="02020603050405020304" pitchFamily="18" charset="0"/>
              </a:rPr>
              <a:t>In addition to outlining guidance on official social media accounts, this policy also provides guidance on personal social media use by DOD personnel. </a:t>
            </a:r>
          </a:p>
          <a:p>
            <a:pPr indent="91440"/>
            <a:r>
              <a:rPr lang="en-US" sz="1000" dirty="0">
                <a:latin typeface="Times New Roman" panose="02020603050405020304" pitchFamily="18" charset="0"/>
                <a:cs typeface="Times New Roman" panose="02020603050405020304" pitchFamily="18" charset="0"/>
              </a:rPr>
              <a:t>While personnel are authorized to have *personal social media accounts, they must adhere to the following rules:</a:t>
            </a:r>
          </a:p>
          <a:p>
            <a:endParaRPr lang="en-US" sz="1000" b="1" dirty="0">
              <a:latin typeface="Times New Roman" panose="02020603050405020304" pitchFamily="18" charset="0"/>
              <a:cs typeface="Times New Roman" panose="02020603050405020304" pitchFamily="18" charset="0"/>
            </a:endParaRPr>
          </a:p>
          <a:p>
            <a:r>
              <a:rPr lang="en-US" sz="1000" b="1" dirty="0">
                <a:latin typeface="Times New Roman" panose="02020603050405020304" pitchFamily="18" charset="0"/>
                <a:cs typeface="Times New Roman" panose="02020603050405020304" pitchFamily="18" charset="0"/>
              </a:rPr>
              <a:t>Maintain a clear distinction between personal and official accounts: </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When initially activating an account, personnel should use personal contact information (email/telephone).</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All personal social media accounts must be clearly identified as personal. </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Accounts must avoid use of DOD titles, insignia, uniforms, or symbols that imply DOD sanction or endorsement. </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Personnel are encouraged to include a disclaimer, such as, </a:t>
            </a:r>
            <a:r>
              <a:rPr lang="en-US" sz="1000" i="1" dirty="0">
                <a:latin typeface="Times New Roman" panose="02020603050405020304" pitchFamily="18" charset="0"/>
                <a:cs typeface="Times New Roman" panose="02020603050405020304" pitchFamily="18" charset="0"/>
              </a:rPr>
              <a:t>“views and opinions expressed herein are those of the author and do not necessarily represent views of DOD or its Components.”</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Personnel can forward, like, or link to official information, provided it does not imply DOD endorsement.</a:t>
            </a:r>
          </a:p>
          <a:p>
            <a:pPr marL="0" lvl="1">
              <a:tabLst>
                <a:tab pos="57150" algn="l"/>
              </a:tabLst>
            </a:pPr>
            <a:endParaRPr lang="en-US" sz="1000" dirty="0">
              <a:latin typeface="Times New Roman" panose="02020603050405020304" pitchFamily="18" charset="0"/>
              <a:cs typeface="Times New Roman" panose="02020603050405020304" pitchFamily="18" charset="0"/>
            </a:endParaRPr>
          </a:p>
          <a:p>
            <a:pPr marL="0" lvl="1">
              <a:tabLst>
                <a:tab pos="57150" algn="l"/>
              </a:tabLst>
            </a:pPr>
            <a:r>
              <a:rPr lang="en-US" sz="1000" b="1" dirty="0">
                <a:latin typeface="Times New Roman" panose="02020603050405020304" pitchFamily="18" charset="0"/>
                <a:cs typeface="Times New Roman" panose="02020603050405020304" pitchFamily="18" charset="0"/>
              </a:rPr>
              <a:t>Do not disclose non-public information:</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Personnel are prohibited from disclosing non-public information to further private interests or others’ private interests.</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Personnel must adhere to operations security and unit-level directives (also while deployed). </a:t>
            </a:r>
          </a:p>
          <a:p>
            <a:pPr marL="171450" lvl="1" indent="-171450">
              <a:buFont typeface="Arial" panose="020B0604020202020204" pitchFamily="34" charset="0"/>
              <a:buChar char="•"/>
              <a:tabLst>
                <a:tab pos="57150" algn="l"/>
              </a:tabLst>
            </a:pPr>
            <a:endParaRPr lang="en-US" sz="1000" dirty="0">
              <a:latin typeface="Times New Roman" panose="02020603050405020304" pitchFamily="18" charset="0"/>
              <a:cs typeface="Times New Roman" panose="02020603050405020304" pitchFamily="18" charset="0"/>
            </a:endParaRPr>
          </a:p>
          <a:p>
            <a:pPr marL="0" lvl="1">
              <a:tabLst>
                <a:tab pos="57150" algn="l"/>
              </a:tabLst>
            </a:pPr>
            <a:r>
              <a:rPr lang="en-US" sz="1000" b="1" dirty="0">
                <a:latin typeface="Times New Roman" panose="02020603050405020304" pitchFamily="18" charset="0"/>
                <a:cs typeface="Times New Roman" panose="02020603050405020304" pitchFamily="18" charset="0"/>
              </a:rPr>
              <a:t>Do not conduct official business on personal social media accounts:</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Personnel can not use personal accounts to conduct official DOD communications.</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Personnel cannot use personal social media accounts so friends, followers, or private contacts can gain access to DOD programs or seek action from DOD officials.</a:t>
            </a:r>
          </a:p>
          <a:p>
            <a:pPr marL="0" lvl="1">
              <a:tabLst>
                <a:tab pos="57150" algn="l"/>
              </a:tabLst>
            </a:pPr>
            <a:r>
              <a:rPr lang="en-US" sz="1000" dirty="0">
                <a:latin typeface="Times New Roman" panose="02020603050405020304" pitchFamily="18" charset="0"/>
                <a:cs typeface="Times New Roman" panose="02020603050405020304" pitchFamily="18" charset="0"/>
              </a:rPr>
              <a:t> </a:t>
            </a:r>
          </a:p>
          <a:p>
            <a:pPr marL="0" lvl="1">
              <a:tabLst>
                <a:tab pos="57150" algn="l"/>
              </a:tabLst>
            </a:pPr>
            <a:r>
              <a:rPr lang="en-US" sz="1000" b="1" dirty="0">
                <a:latin typeface="Times New Roman" panose="02020603050405020304" pitchFamily="18" charset="0"/>
                <a:cs typeface="Times New Roman" panose="02020603050405020304" pitchFamily="18" charset="0"/>
              </a:rPr>
              <a:t>Do not accept compensation for any activity relating to one’s status as a DOD Civilian Employee or Service member</a:t>
            </a:r>
            <a:r>
              <a:rPr lang="en-US" sz="1000" dirty="0">
                <a:latin typeface="Times New Roman" panose="02020603050405020304" pitchFamily="18" charset="0"/>
                <a:cs typeface="Times New Roman" panose="02020603050405020304" pitchFamily="18" charset="0"/>
              </a:rPr>
              <a:t>:</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Personnel cannot use their official position or public office for personal financial gain, or the endorsement of any product, service, or enterprise. Use of one’s official position includes use of official titles, photos displaying a connection to one’s DOD status (photo in uniform/wear of lapel pin or lanyard).</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Personnel cannot use their official position for the private gain of friends, relatives, or persons.</a:t>
            </a:r>
          </a:p>
          <a:p>
            <a:pPr marL="0" lvl="1">
              <a:tabLst>
                <a:tab pos="57150" algn="l"/>
              </a:tabLst>
            </a:pPr>
            <a:endParaRPr lang="en-US" sz="1000" dirty="0">
              <a:latin typeface="Times New Roman" panose="02020603050405020304" pitchFamily="18" charset="0"/>
              <a:cs typeface="Times New Roman" panose="02020603050405020304" pitchFamily="18" charset="0"/>
            </a:endParaRPr>
          </a:p>
          <a:p>
            <a:pPr marL="0" lvl="1">
              <a:tabLst>
                <a:tab pos="57150" algn="l"/>
              </a:tabLst>
            </a:pPr>
            <a:r>
              <a:rPr lang="en-US" sz="1000" b="1" dirty="0">
                <a:latin typeface="Times New Roman" panose="02020603050405020304" pitchFamily="18" charset="0"/>
                <a:cs typeface="Times New Roman" panose="02020603050405020304" pitchFamily="18" charset="0"/>
              </a:rPr>
              <a:t>Do not engage in prohibited political activity, as defined in applicable law and regulation.</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Personnel cannot engage in political activity on their personal social media while in the Federal workplace or while on-duty (telework included). </a:t>
            </a:r>
          </a:p>
          <a:p>
            <a:pPr marL="171450" lvl="1" indent="-171450">
              <a:buFont typeface="Arial" panose="020B0604020202020204" pitchFamily="34" charset="0"/>
              <a:buChar char="•"/>
              <a:tabLst>
                <a:tab pos="57150" algn="l"/>
              </a:tabLst>
            </a:pPr>
            <a:r>
              <a:rPr lang="en-US" sz="1000" dirty="0">
                <a:latin typeface="Times New Roman" panose="02020603050405020304" pitchFamily="18" charset="0"/>
                <a:cs typeface="Times New Roman" panose="02020603050405020304" pitchFamily="18" charset="0"/>
              </a:rPr>
              <a:t>Political activity is defined as an activity directed toward the success or failure of a political party, candidate for partisan political party, or partisan political group. </a:t>
            </a:r>
          </a:p>
          <a:p>
            <a:pPr marL="171450" indent="-171450">
              <a:buFont typeface="Arial" panose="020B0604020202020204" pitchFamily="34" charset="0"/>
              <a:buChar char="•"/>
            </a:pPr>
            <a:endParaRPr lang="en-US" sz="1050" dirty="0">
              <a:latin typeface="Times New Roman" panose="02020603050405020304" pitchFamily="18" charset="0"/>
              <a:cs typeface="Times New Roman" panose="02020603050405020304" pitchFamily="18" charset="0"/>
            </a:endParaRPr>
          </a:p>
          <a:p>
            <a:endParaRPr lang="en-US" sz="1100" b="1" u="sng" dirty="0">
              <a:latin typeface="Times New Roman" panose="02020603050405020304" pitchFamily="18" charset="0"/>
              <a:cs typeface="Times New Roman" panose="02020603050405020304" pitchFamily="18" charset="0"/>
            </a:endParaRPr>
          </a:p>
        </p:txBody>
      </p:sp>
      <p:sp>
        <p:nvSpPr>
          <p:cNvPr id="5" name="Rectangle 4"/>
          <p:cNvSpPr/>
          <p:nvPr/>
        </p:nvSpPr>
        <p:spPr>
          <a:xfrm>
            <a:off x="11573" y="891285"/>
            <a:ext cx="6858002" cy="15790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251074" y="831738"/>
            <a:ext cx="2202654" cy="276999"/>
          </a:xfrm>
          <a:prstGeom prst="rect">
            <a:avLst/>
          </a:prstGeom>
        </p:spPr>
        <p:txBody>
          <a:bodyPr wrap="none">
            <a:spAutoFit/>
          </a:bodyPr>
          <a:lstStyle/>
          <a:p>
            <a:r>
              <a:rPr lang="en-US" sz="1200" b="1" dirty="0">
                <a:solidFill>
                  <a:srgbClr val="FFD530"/>
                </a:solidFill>
                <a:latin typeface="Franklin Gothic Book" panose="020B0503020102020204" pitchFamily="34" charset="0"/>
                <a:cs typeface="Times New Roman" panose="02020603050405020304" pitchFamily="18" charset="0"/>
              </a:rPr>
              <a:t>Volume 22-9, September 2022</a:t>
            </a:r>
          </a:p>
        </p:txBody>
      </p:sp>
      <p:sp>
        <p:nvSpPr>
          <p:cNvPr id="6" name="Rectangle 5"/>
          <p:cNvSpPr/>
          <p:nvPr/>
        </p:nvSpPr>
        <p:spPr>
          <a:xfrm>
            <a:off x="0" y="1093342"/>
            <a:ext cx="6846427" cy="353943"/>
          </a:xfrm>
          <a:prstGeom prst="rect">
            <a:avLst/>
          </a:prstGeom>
        </p:spPr>
        <p:txBody>
          <a:bodyPr wrap="square">
            <a:spAutoFit/>
          </a:bodyPr>
          <a:lstStyle/>
          <a:p>
            <a:pPr algn="ctr"/>
            <a:r>
              <a:rPr lang="en-US" sz="1700" dirty="0">
                <a:latin typeface="Franklin Gothic Demi" panose="020B0703020102020204" pitchFamily="34" charset="0"/>
              </a:rPr>
              <a:t>IG Update 22-9: Guidance on Personal Social Media Use </a:t>
            </a:r>
          </a:p>
        </p:txBody>
      </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01243" y="47727"/>
            <a:ext cx="624848" cy="790777"/>
          </a:xfrm>
          <a:prstGeom prst="rect">
            <a:avLst/>
          </a:prstGeom>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93383" y="7446656"/>
            <a:ext cx="1223395" cy="1223395"/>
          </a:xfrm>
          <a:prstGeom prst="rect">
            <a:avLst/>
          </a:prstGeom>
          <a:ln>
            <a:solidFill>
              <a:schemeClr val="tx1"/>
            </a:solidFill>
          </a:ln>
        </p:spPr>
      </p:pic>
      <p:sp>
        <p:nvSpPr>
          <p:cNvPr id="28" name="Rectangle 27"/>
          <p:cNvSpPr/>
          <p:nvPr/>
        </p:nvSpPr>
        <p:spPr>
          <a:xfrm>
            <a:off x="4617198" y="5645906"/>
            <a:ext cx="1826659" cy="1624452"/>
          </a:xfrm>
          <a:prstGeom prst="rect">
            <a:avLst/>
          </a:prstGeom>
          <a:solidFill>
            <a:srgbClr val="FFD53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r>
              <a:rPr lang="en-US" sz="1000" b="1" dirty="0">
                <a:solidFill>
                  <a:schemeClr val="tx1"/>
                </a:solidFill>
                <a:latin typeface="Times New Roman" panose="02020603050405020304" pitchFamily="18" charset="0"/>
                <a:cs typeface="Times New Roman" panose="02020603050405020304" pitchFamily="18" charset="0"/>
              </a:rPr>
              <a:t>References/Resources</a:t>
            </a:r>
          </a:p>
          <a:p>
            <a:pPr marL="171450" indent="-171450">
              <a:buFont typeface="Arial" panose="020B0604020202020204" pitchFamily="34" charset="0"/>
              <a:buChar char="•"/>
            </a:pPr>
            <a:r>
              <a:rPr lang="en-US" sz="1000" dirty="0">
                <a:solidFill>
                  <a:schemeClr val="tx1"/>
                </a:solidFill>
                <a:latin typeface="Times New Roman" panose="02020603050405020304" pitchFamily="18" charset="0"/>
                <a:cs typeface="Times New Roman" panose="02020603050405020304" pitchFamily="18" charset="0"/>
              </a:rPr>
              <a:t>Department of Defense Instruction 5400.17, “Official Use of Social Media for Public Affairs Purposes”</a:t>
            </a:r>
          </a:p>
          <a:p>
            <a:pPr marL="171450" indent="-171450">
              <a:buFont typeface="Arial" panose="020B0604020202020204" pitchFamily="34" charset="0"/>
              <a:buChar char="•"/>
            </a:pPr>
            <a:r>
              <a:rPr lang="en-US" sz="1000" dirty="0">
                <a:solidFill>
                  <a:schemeClr val="tx1"/>
                </a:solidFill>
                <a:latin typeface="Times New Roman" panose="02020603050405020304" pitchFamily="18" charset="0"/>
                <a:cs typeface="Times New Roman" panose="02020603050405020304" pitchFamily="18" charset="0"/>
              </a:rPr>
              <a:t>Section 2635.702 of Title 5, CFR</a:t>
            </a:r>
          </a:p>
          <a:p>
            <a:pPr marL="171450" indent="-171450">
              <a:buFont typeface="Arial" panose="020B0604020202020204" pitchFamily="34" charset="0"/>
              <a:buChar char="•"/>
            </a:pPr>
            <a:r>
              <a:rPr lang="en-US" sz="1000" dirty="0">
                <a:solidFill>
                  <a:schemeClr val="tx1"/>
                </a:solidFill>
                <a:latin typeface="Times New Roman" panose="02020603050405020304" pitchFamily="18" charset="0"/>
                <a:cs typeface="Times New Roman" panose="02020603050405020304" pitchFamily="18" charset="0"/>
              </a:rPr>
              <a:t>https://www.army.mil/socialmedia/</a:t>
            </a:r>
          </a:p>
        </p:txBody>
      </p:sp>
      <p:sp>
        <p:nvSpPr>
          <p:cNvPr id="16" name="Rectangle 15">
            <a:extLst>
              <a:ext uri="{FF2B5EF4-FFF2-40B4-BE49-F238E27FC236}">
                <a16:creationId xmlns:a16="http://schemas.microsoft.com/office/drawing/2014/main" id="{BAD8BCBE-0985-4458-8621-924A7EA73732}"/>
              </a:ext>
            </a:extLst>
          </p:cNvPr>
          <p:cNvSpPr/>
          <p:nvPr/>
        </p:nvSpPr>
        <p:spPr>
          <a:xfrm>
            <a:off x="4617198" y="1642535"/>
            <a:ext cx="1826659" cy="3857733"/>
          </a:xfrm>
          <a:prstGeom prst="rect">
            <a:avLst/>
          </a:prstGeom>
          <a:solidFill>
            <a:srgbClr val="FFD53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758C8A4-77EC-4F87-8335-86F590D35843}"/>
              </a:ext>
            </a:extLst>
          </p:cNvPr>
          <p:cNvSpPr txBox="1"/>
          <p:nvPr/>
        </p:nvSpPr>
        <p:spPr>
          <a:xfrm>
            <a:off x="4455056" y="1677273"/>
            <a:ext cx="2171035" cy="3831818"/>
          </a:xfrm>
          <a:prstGeom prst="rect">
            <a:avLst/>
          </a:prstGeom>
          <a:noFill/>
        </p:spPr>
        <p:txBody>
          <a:bodyPr wrap="square" rtlCol="0">
            <a:spAutoFit/>
          </a:bodyPr>
          <a:lstStyle/>
          <a:p>
            <a:pPr algn="ctr"/>
            <a:r>
              <a:rPr lang="en-US" sz="1100" b="1" dirty="0">
                <a:solidFill>
                  <a:srgbClr val="FF0000"/>
                </a:solidFill>
                <a:latin typeface="Franklin Gothic Book" panose="020B0503020102020204" pitchFamily="34" charset="0"/>
              </a:rPr>
              <a:t>Your Unit Name Here</a:t>
            </a:r>
            <a:endParaRPr lang="en-US" sz="1100" b="1" dirty="0">
              <a:latin typeface="Franklin Gothic Book" panose="020B0503020102020204" pitchFamily="34" charset="0"/>
            </a:endParaRPr>
          </a:p>
          <a:p>
            <a:pPr algn="ctr"/>
            <a:r>
              <a:rPr lang="en-US" sz="900" b="1" dirty="0">
                <a:latin typeface="Franklin Gothic Book" panose="020B0503020102020204" pitchFamily="34" charset="0"/>
              </a:rPr>
              <a:t>Commanding General</a:t>
            </a:r>
          </a:p>
          <a:p>
            <a:pPr algn="ctr"/>
            <a:r>
              <a:rPr lang="en-US" sz="900" b="1" dirty="0">
                <a:solidFill>
                  <a:srgbClr val="FF0000"/>
                </a:solidFill>
                <a:latin typeface="Franklin Gothic Book" panose="020B0503020102020204" pitchFamily="34" charset="0"/>
              </a:rPr>
              <a:t>MG Soldier Q. Public</a:t>
            </a: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Command Sergeant Major</a:t>
            </a:r>
          </a:p>
          <a:p>
            <a:pPr algn="ctr"/>
            <a:r>
              <a:rPr lang="en-US" sz="900" b="1" dirty="0">
                <a:solidFill>
                  <a:srgbClr val="FF0000"/>
                </a:solidFill>
                <a:latin typeface="Franklin Gothic Book" panose="020B0503020102020204" pitchFamily="34" charset="0"/>
              </a:rPr>
              <a:t>CSM Soldier Q. Public</a:t>
            </a: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Command Inspector General</a:t>
            </a:r>
          </a:p>
          <a:p>
            <a:pPr algn="ctr"/>
            <a:r>
              <a:rPr lang="en-US" sz="900" b="1" dirty="0">
                <a:solidFill>
                  <a:srgbClr val="FF0000"/>
                </a:solidFill>
                <a:latin typeface="Franklin Gothic Book" panose="020B0503020102020204" pitchFamily="34" charset="0"/>
              </a:rPr>
              <a:t>LTC Soldier Q. Public</a:t>
            </a:r>
            <a:endParaRPr lang="en-US" sz="900" b="1" dirty="0">
              <a:latin typeface="Franklin Gothic Book" panose="020B0503020102020204" pitchFamily="34" charset="0"/>
            </a:endParaRP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Inspector General NCOIC</a:t>
            </a:r>
          </a:p>
          <a:p>
            <a:pPr algn="ctr"/>
            <a:r>
              <a:rPr lang="en-US" sz="900" b="1" dirty="0">
                <a:solidFill>
                  <a:srgbClr val="FF0000"/>
                </a:solidFill>
                <a:latin typeface="Franklin Gothic Book" panose="020B0503020102020204" pitchFamily="34" charset="0"/>
              </a:rPr>
              <a:t>SGM Soldier Q. Public</a:t>
            </a:r>
          </a:p>
          <a:p>
            <a:pPr algn="ctr"/>
            <a:endParaRPr lang="en-US" sz="900" b="1" dirty="0">
              <a:solidFill>
                <a:srgbClr val="FF0000"/>
              </a:solidFill>
              <a:latin typeface="Franklin Gothic Book" panose="020B0503020102020204" pitchFamily="34" charset="0"/>
            </a:endParaRPr>
          </a:p>
          <a:p>
            <a:pPr algn="ctr"/>
            <a:r>
              <a:rPr lang="en-US" sz="900" b="1" u="sng" dirty="0">
                <a:latin typeface="Franklin Gothic Book" panose="020B0503020102020204" pitchFamily="34" charset="0"/>
              </a:rPr>
              <a:t>IG Points of Contact</a:t>
            </a:r>
          </a:p>
          <a:p>
            <a:pPr algn="ctr"/>
            <a:r>
              <a:rPr lang="en-US" sz="900" b="1" dirty="0">
                <a:solidFill>
                  <a:srgbClr val="FF0000"/>
                </a:solidFill>
                <a:latin typeface="Franklin Gothic Book" panose="020B0503020102020204" pitchFamily="34" charset="0"/>
              </a:rPr>
              <a:t>Unit </a:t>
            </a:r>
            <a:r>
              <a:rPr lang="en-US" sz="900" b="1" dirty="0">
                <a:latin typeface="Franklin Gothic Book" panose="020B0503020102020204" pitchFamily="34" charset="0"/>
              </a:rPr>
              <a:t>IG Office</a:t>
            </a:r>
          </a:p>
          <a:p>
            <a:pPr algn="ctr"/>
            <a:r>
              <a:rPr lang="en-US" sz="900" b="1" dirty="0">
                <a:solidFill>
                  <a:srgbClr val="FF0000"/>
                </a:solidFill>
                <a:latin typeface="Franklin Gothic Book" panose="020B0503020102020204" pitchFamily="34" charset="0"/>
              </a:rPr>
              <a:t>Building 1234</a:t>
            </a:r>
          </a:p>
          <a:p>
            <a:pPr algn="ctr"/>
            <a:r>
              <a:rPr lang="en-US" sz="900" b="1" dirty="0">
                <a:solidFill>
                  <a:srgbClr val="FF0000"/>
                </a:solidFill>
                <a:latin typeface="Franklin Gothic Book" panose="020B0503020102020204" pitchFamily="34" charset="0"/>
              </a:rPr>
              <a:t>Hooah Drive</a:t>
            </a:r>
          </a:p>
          <a:p>
            <a:pPr algn="ctr"/>
            <a:r>
              <a:rPr lang="en-US" sz="900" b="1" dirty="0">
                <a:solidFill>
                  <a:srgbClr val="FF0000"/>
                </a:solidFill>
                <a:latin typeface="Franklin Gothic Book" panose="020B0503020102020204" pitchFamily="34" charset="0"/>
              </a:rPr>
              <a:t>Fort Swampy XX 55555</a:t>
            </a:r>
          </a:p>
        </p:txBody>
      </p:sp>
      <p:pic>
        <p:nvPicPr>
          <p:cNvPr id="20" name="Picture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06324" y="2628440"/>
            <a:ext cx="1268494" cy="1257201"/>
          </a:xfrm>
          <a:prstGeom prst="rect">
            <a:avLst/>
          </a:prstGeom>
        </p:spPr>
      </p:pic>
      <p:sp>
        <p:nvSpPr>
          <p:cNvPr id="3" name="TextBox 2">
            <a:extLst>
              <a:ext uri="{FF2B5EF4-FFF2-40B4-BE49-F238E27FC236}">
                <a16:creationId xmlns:a16="http://schemas.microsoft.com/office/drawing/2014/main" id="{73B5E3D9-4092-464D-AEFA-CE13D22DA6CE}"/>
              </a:ext>
            </a:extLst>
          </p:cNvPr>
          <p:cNvSpPr txBox="1"/>
          <p:nvPr/>
        </p:nvSpPr>
        <p:spPr>
          <a:xfrm>
            <a:off x="4771785" y="8638788"/>
            <a:ext cx="866589" cy="276999"/>
          </a:xfrm>
          <a:prstGeom prst="rect">
            <a:avLst/>
          </a:prstGeom>
          <a:noFill/>
        </p:spPr>
        <p:txBody>
          <a:bodyPr wrap="square" rtlCol="0">
            <a:spAutoFit/>
          </a:bodyPr>
          <a:lstStyle/>
          <a:p>
            <a:pPr algn="ctr"/>
            <a:r>
              <a:rPr lang="en-US" sz="1200" dirty="0"/>
              <a:t>ig.army.mil</a:t>
            </a:r>
          </a:p>
        </p:txBody>
      </p:sp>
      <p:sp>
        <p:nvSpPr>
          <p:cNvPr id="4" name="TextBox 3">
            <a:extLst>
              <a:ext uri="{FF2B5EF4-FFF2-40B4-BE49-F238E27FC236}">
                <a16:creationId xmlns:a16="http://schemas.microsoft.com/office/drawing/2014/main" id="{5D789704-C462-4F4E-9F4F-99FE120285CB}"/>
              </a:ext>
            </a:extLst>
          </p:cNvPr>
          <p:cNvSpPr txBox="1"/>
          <p:nvPr/>
        </p:nvSpPr>
        <p:spPr>
          <a:xfrm>
            <a:off x="2557670" y="8362122"/>
            <a:ext cx="184731" cy="369332"/>
          </a:xfrm>
          <a:prstGeom prst="rect">
            <a:avLst/>
          </a:prstGeom>
          <a:noFill/>
        </p:spPr>
        <p:txBody>
          <a:bodyPr wrap="none" rtlCol="0">
            <a:spAutoFit/>
          </a:bodyPr>
          <a:lstStyle/>
          <a:p>
            <a:endParaRPr lang="en-US" dirty="0"/>
          </a:p>
        </p:txBody>
      </p:sp>
      <p:sp>
        <p:nvSpPr>
          <p:cNvPr id="8" name="Rectangle 7">
            <a:extLst>
              <a:ext uri="{FF2B5EF4-FFF2-40B4-BE49-F238E27FC236}">
                <a16:creationId xmlns:a16="http://schemas.microsoft.com/office/drawing/2014/main" id="{326E8225-D1E3-43F1-8008-BC0015A89B77}"/>
              </a:ext>
            </a:extLst>
          </p:cNvPr>
          <p:cNvSpPr/>
          <p:nvPr/>
        </p:nvSpPr>
        <p:spPr>
          <a:xfrm>
            <a:off x="2404153" y="8137629"/>
            <a:ext cx="1942213" cy="891285"/>
          </a:xfrm>
          <a:prstGeom prst="rect">
            <a:avLst/>
          </a:prstGeom>
          <a:solidFill>
            <a:srgbClr val="FFD52B"/>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100" b="0" i="0" u="none" strike="noStrike" baseline="0" dirty="0">
                <a:solidFill>
                  <a:srgbClr val="FF0000"/>
                </a:solidFill>
                <a:latin typeface="Arial" panose="020B0604020202020204" pitchFamily="34" charset="0"/>
              </a:rPr>
              <a:t>*Note: IG Update 22-9 only covers DODI 5400.17, Section 8. Please review sections 1-8 for guidance on official accounts.</a:t>
            </a:r>
            <a:endParaRPr lang="en-US" sz="1100" dirty="0">
              <a:solidFill>
                <a:srgbClr val="FF0000"/>
              </a:solidFill>
              <a:latin typeface="Arial" panose="020B0604020202020204" pitchFamily="34" charset="0"/>
              <a:cs typeface="Arial" panose="020B0604020202020204" pitchFamily="34" charset="0"/>
            </a:endParaRPr>
          </a:p>
        </p:txBody>
      </p:sp>
      <p:pic>
        <p:nvPicPr>
          <p:cNvPr id="10" name="Picture 9" descr="Logo&#10;&#10;Description automatically generated">
            <a:extLst>
              <a:ext uri="{FF2B5EF4-FFF2-40B4-BE49-F238E27FC236}">
                <a16:creationId xmlns:a16="http://schemas.microsoft.com/office/drawing/2014/main" id="{0C0F39CE-9F16-4E24-8B8D-EED18010024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906670" y="7616307"/>
            <a:ext cx="649705" cy="821251"/>
          </a:xfrm>
          <a:prstGeom prst="rect">
            <a:avLst/>
          </a:prstGeom>
        </p:spPr>
      </p:pic>
    </p:spTree>
    <p:extLst>
      <p:ext uri="{BB962C8B-B14F-4D97-AF65-F5344CB8AC3E}">
        <p14:creationId xmlns:p14="http://schemas.microsoft.com/office/powerpoint/2010/main" val="26184699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dlc_DocId xmlns="ee8c200f-5b40-4309-82ff-5af4db5b0849">GEARS-1804248679-1236594</_dlc_DocId>
    <_dlc_DocIdUrl xmlns="ee8c200f-5b40-4309-82ff-5af4db5b0849">
      <Url>https://army.deps.mil/netcom/sites/GEARS/Live/_layouts/15/DocIdRedir.aspx?ID=GEARS-1804248679-1236594</Url>
      <Description>GEARS-1804248679-1236594</Description>
    </_dlc_DocIdUrl>
    <ForSignature xmlns="8a193c6d-1f15-4b0f-93de-f08b1219e5c4">false</ForSignatur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6FD2D7EE7C3C48B9ADF06B2D0DC505" ma:contentTypeVersion="9" ma:contentTypeDescription="Create a new document." ma:contentTypeScope="" ma:versionID="becfe85e0c03e55a2d19d18938613672">
  <xsd:schema xmlns:xsd="http://www.w3.org/2001/XMLSchema" xmlns:xs="http://www.w3.org/2001/XMLSchema" xmlns:p="http://schemas.microsoft.com/office/2006/metadata/properties" xmlns:ns2="ee8c200f-5b40-4309-82ff-5af4db5b0849" xmlns:ns3="8a193c6d-1f15-4b0f-93de-f08b1219e5c4" targetNamespace="http://schemas.microsoft.com/office/2006/metadata/properties" ma:root="true" ma:fieldsID="1976e72b9b40902ee522452e08b83d15" ns2:_="" ns3:_="">
    <xsd:import namespace="ee8c200f-5b40-4309-82ff-5af4db5b0849"/>
    <xsd:import namespace="8a193c6d-1f15-4b0f-93de-f08b1219e5c4"/>
    <xsd:element name="properties">
      <xsd:complexType>
        <xsd:sequence>
          <xsd:element name="documentManagement">
            <xsd:complexType>
              <xsd:all>
                <xsd:element ref="ns2:_dlc_DocId" minOccurs="0"/>
                <xsd:element ref="ns2:_dlc_DocIdUrl" minOccurs="0"/>
                <xsd:element ref="ns2:_dlc_DocIdPersistId" minOccurs="0"/>
                <xsd:element ref="ns3:ForSignatur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8c200f-5b40-4309-82ff-5af4db5b0849"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193c6d-1f15-4b0f-93de-f08b1219e5c4" elementFormDefault="qualified">
    <xsd:import namespace="http://schemas.microsoft.com/office/2006/documentManagement/types"/>
    <xsd:import namespace="http://schemas.microsoft.com/office/infopath/2007/PartnerControls"/>
    <xsd:element name="ForSignature" ma:index="11" nillable="true" ma:displayName="For Signature?" ma:default="0" ma:description="Indicates if the document requires a signature." ma:internalName="ForSignatur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FC9628-DA05-4C97-A87F-2B648354539C}">
  <ds:schemaRefs>
    <ds:schemaRef ds:uri="http://schemas.microsoft.com/sharepoint/events"/>
  </ds:schemaRefs>
</ds:datastoreItem>
</file>

<file path=customXml/itemProps2.xml><?xml version="1.0" encoding="utf-8"?>
<ds:datastoreItem xmlns:ds="http://schemas.openxmlformats.org/officeDocument/2006/customXml" ds:itemID="{B4ECA041-1EAF-4B39-827F-278B7B9AEE21}">
  <ds:schemaRefs>
    <ds:schemaRef ds:uri="ee8c200f-5b40-4309-82ff-5af4db5b0849"/>
    <ds:schemaRef ds:uri="http://schemas.microsoft.com/office/2006/documentManagement/types"/>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 ds:uri="a0fc8706-ad74-4a8d-89bd-aba8c23aa716"/>
    <ds:schemaRef ds:uri="http://purl.org/dc/elements/1.1/"/>
    <ds:schemaRef ds:uri="8a193c6d-1f15-4b0f-93de-f08b1219e5c4"/>
  </ds:schemaRefs>
</ds:datastoreItem>
</file>

<file path=customXml/itemProps3.xml><?xml version="1.0" encoding="utf-8"?>
<ds:datastoreItem xmlns:ds="http://schemas.openxmlformats.org/officeDocument/2006/customXml" ds:itemID="{497AB7F2-30E0-4472-9056-9F732A10D0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8c200f-5b40-4309-82ff-5af4db5b0849"/>
    <ds:schemaRef ds:uri="8a193c6d-1f15-4b0f-93de-f08b1219e5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7C99B22-EF19-4D63-970C-AD43BEE97B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23423</TotalTime>
  <Words>567</Words>
  <Application>Microsoft Office PowerPoint</Application>
  <PresentationFormat>Letter Paper (8.5x11 in)</PresentationFormat>
  <Paragraphs>64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Elephant</vt:lpstr>
      <vt:lpstr>Franklin Gothic Book</vt:lpstr>
      <vt:lpstr>Franklin Gothic Demi</vt:lpstr>
      <vt:lpstr>Times New Roman</vt:lpstr>
      <vt:lpstr>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Ruyle, Thomas M CIV HQDA DAIG</cp:lastModifiedBy>
  <cp:revision>562</cp:revision>
  <cp:lastPrinted>2022-04-20T18:55:42Z</cp:lastPrinted>
  <dcterms:created xsi:type="dcterms:W3CDTF">2017-02-16T17:34:53Z</dcterms:created>
  <dcterms:modified xsi:type="dcterms:W3CDTF">2022-10-24T17:30:51Z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0x010100846FD2D7EE7C3C48B9ADF06B2D0DC505</vt:lpwstr>
  </property>
  <property fmtid="{D5CDD505-2E9C-101B-9397-08002B2CF9AE}" pid="3" name="_dlc_DocIdItemGuid">
    <vt:lpwstr>af3e4fe8-2147-4573-84b0-7283cc50c9c4</vt:lpwstr>
  </property>
  <property fmtid="{D5CDD505-2E9C-101B-9397-08002B2CF9AE}" pid="4" name="_dlc_policyId">
    <vt:lpwstr/>
  </property>
  <property fmtid="{D5CDD505-2E9C-101B-9397-08002B2CF9AE}" pid="5" name="ItemRetentionFormula">
    <vt:lpwstr/>
  </property>
</Properties>
</file>